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AEBA-4DE5-9ED0-3B601834A9DE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EBA-4DE5-9ED0-3B601834A9DE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EBA-4DE5-9ED0-3B601834A9DE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A-4DE5-9ED0-3B601834A9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B0F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2A9-43CE-A0A5-6EE079BF2AFD}"/>
              </c:ext>
            </c:extLst>
          </c:dPt>
          <c:dPt>
            <c:idx val="1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2A9-43CE-A0A5-6EE079BF2AFD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2A9-43CE-A0A5-6EE079BF2AFD}"/>
              </c:ext>
            </c:extLst>
          </c:dPt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A9-43CE-A0A5-6EE079BF2A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0BEF0-E09F-4DAE-9F03-3E4688627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D8D3C4-F186-4B7E-90FE-C7F14EEE15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972B3-54BF-4C47-8332-F38624E86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CDEB3-BE63-4AD8-AF78-81D94F482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C3EC3-CE28-45BE-9E71-74C0430A1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6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7FE8D-8187-48AA-84FD-05D51259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4F22C-A9C4-478F-9B68-187204804B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BB437-77B2-4519-B1CF-163C78375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578FC-9742-4114-A775-D65FAC546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6E008D-90A6-4435-BB77-BA5806E71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18974A-729F-4467-A9D1-1C49FB393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ADCC18-D86C-42CD-AEE9-745DD5F34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3636E-A564-4E01-ADE7-66276321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B2EF-72BA-45FE-B743-0653B10E3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34F3C-2293-49C2-A65F-3E3A74652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44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7AB0-BC46-47AF-9373-BE2ED9439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B7F4-AD0C-4218-8506-7C3B692290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73F29-BC22-4217-AC0C-168DF4536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640D7-EC23-42E7-988F-2FC63D8B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3D52D-F48D-46E9-B353-BB18781E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90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898C0-6E29-46F6-AA60-EE9A8D508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784A1-C200-42F3-B1A3-5CF5352AD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A748E-E829-43AF-83F5-3A91718F0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BB67F-D467-48F6-A379-9DB1AF9DB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DF214-E2AF-4350-864D-F6B397586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1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8435B-B56C-499B-901D-6E3E0F88C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24445-BC86-473E-A91E-CA7321F96A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EEABC-CCC0-435E-894C-35DCFB21EF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6F3B35-7310-4FA0-AC09-2E9C05691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6759E-08C1-4749-A6BC-80A4A5841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515E6-5C0D-413D-B26B-D7AC1D97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4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364B0-14DF-43A7-8731-29B165C5B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3ABF6-855D-47A6-8DB2-C98E25C37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1E5FB-7FD5-4FCF-BBB1-0C60A2E7E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8FF837-D2E9-4CDF-801C-96AAAD1838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B02D2-C929-4241-B6A9-7C3DBB2B7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4D5A07-7C0C-4743-9711-E39369F5F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D6ED34-9E27-4572-AF37-5AFDA55D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2F02B-B972-4603-809D-185F30CF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639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90119-3283-4B40-9E0A-795347DF8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C70A6-CCCD-4EB3-AB45-48B41C71D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3E9A74-A123-4375-8305-8B9450486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52B43-12A8-4136-8528-A6D23BBBA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429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662B7E-BA37-4367-8D27-07D5C012C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1312D3-3207-4B29-A5F3-BF04B9C5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AE54C-68ED-4D94-A87A-6A11BD60B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3478D-82E6-41BE-A9DE-062911A2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B46E8-86EC-4CEE-BF37-E3219604A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79DFAD-DA5D-40B5-849C-BC60769AC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79B37-BAB8-410B-8F5B-F666A1F3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A39E0-EA88-457B-84B2-C6CCBEC40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F5CDF-595A-4788-AF2B-5F86748D9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204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B9F8F-280D-4882-BF96-36A1A064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B09C71-8EB2-4B41-A5BD-23B17E9ADC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5692F3-CC20-4B8F-AAA9-0460B7B49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C727E2-6BA7-435B-9E6D-378197BC1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04143-989B-44DD-8B11-58016D6D9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1E0CE2-6E90-43C2-9EE1-46BE523EC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539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8CB19-7B7E-4A03-825B-68DC31B1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9123D-E8F9-4E6D-AD88-AF3AF0EA51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303EC-6A1B-4061-9AA1-CCFD2C62A0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1F3C5D-5949-49EC-AFF6-D8B5CEBC40A8}" type="datetimeFigureOut">
              <a:rPr lang="en-US" smtClean="0"/>
              <a:t>11/7/2017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4C6E-CA5F-4922-8D99-8435647F8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1E059-66F2-46B8-9A26-CD2D3B6CF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B56B5-A224-4812-9479-284961FCC2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03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24632-6FBE-4E15-849D-386E1EB3E7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Maximizing Feature Extraction in DenseNet for Transfer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F4EBFF-4418-4A25-A338-47E4E8A249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 Einhorn(me263);  Ayon Borthakur(ab2535)</a:t>
            </a:r>
          </a:p>
        </p:txBody>
      </p:sp>
    </p:spTree>
    <p:extLst>
      <p:ext uri="{BB962C8B-B14F-4D97-AF65-F5344CB8AC3E}">
        <p14:creationId xmlns:p14="http://schemas.microsoft.com/office/powerpoint/2010/main" val="2782806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3319A3-1672-4E64-AE7E-0AEB5D11E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5117" y="1396801"/>
            <a:ext cx="7645346" cy="478016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0AB5EF-60EF-48B4-A68E-9B03F1007FA7}"/>
              </a:ext>
            </a:extLst>
          </p:cNvPr>
          <p:cNvSpPr txBox="1"/>
          <p:nvPr/>
        </p:nvSpPr>
        <p:spPr>
          <a:xfrm>
            <a:off x="3763617" y="410817"/>
            <a:ext cx="435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Transfer Learning approach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D5D2656-2D66-4A4D-B0E2-1AFDF5CED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01598" y="1174108"/>
            <a:ext cx="5489713" cy="343237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3452A492-FF82-4FBD-80AC-10E487DC2C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0997" y="4007997"/>
            <a:ext cx="4912810" cy="307167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74F80A0-E57A-4EF5-91BC-8E832E2DB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0997" y="4061202"/>
            <a:ext cx="5110237" cy="319511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B14BCA19-E595-41F6-9F27-8E8639B8B8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55975" y="4119210"/>
            <a:ext cx="5144874" cy="3216771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BCB1F03-5B4B-4E06-9D35-BA2743C985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76144" y="4119210"/>
            <a:ext cx="5473919" cy="342250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39A766DA-CAA4-4519-ABAC-D80826645A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27119" y="1296855"/>
            <a:ext cx="8587713" cy="536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9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995DF-1CB9-4126-800D-4AB22CC94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transferable are features with depth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456724D-60D4-40C0-B755-8974D8F65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227" y="1570553"/>
            <a:ext cx="8168628" cy="51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4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E352A-9316-41E9-A4AB-AFF736747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7202"/>
          </a:xfrm>
        </p:spPr>
        <p:txBody>
          <a:bodyPr/>
          <a:lstStyle/>
          <a:p>
            <a:r>
              <a:rPr lang="en-US" dirty="0"/>
              <a:t>Results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3B8930-A461-40F0-B3BC-57F7378162CF}"/>
              </a:ext>
            </a:extLst>
          </p:cNvPr>
          <p:cNvSpPr txBox="1"/>
          <p:nvPr/>
        </p:nvSpPr>
        <p:spPr>
          <a:xfrm>
            <a:off x="681318" y="1302328"/>
            <a:ext cx="28260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CIFAR-100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DenseNet-100-BC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50/50 random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</a:t>
            </a:r>
            <a:r>
              <a:rPr lang="en-US"/>
              <a:t>vs unnatural </a:t>
            </a:r>
            <a:r>
              <a:rPr lang="en-US" dirty="0"/>
              <a:t>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19755-B373-47C1-9653-D245075F2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51"/>
          <a:stretch/>
        </p:blipFill>
        <p:spPr>
          <a:xfrm>
            <a:off x="3777258" y="632986"/>
            <a:ext cx="8009695" cy="107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BD1504-AEBD-4720-A595-4F0C19D0E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02" y="2509794"/>
            <a:ext cx="4409745" cy="4037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7B6E6-D82D-4263-A598-9EE00EA75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945" y="2057754"/>
            <a:ext cx="6592837" cy="44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29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321D17-571F-48EE-9C1B-34FAA211CC49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6349251" y="4930580"/>
            <a:ext cx="1056916" cy="931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E037102-8291-437E-B848-B764CF372708}"/>
              </a:ext>
            </a:extLst>
          </p:cNvPr>
          <p:cNvCxnSpPr>
            <a:cxnSpLocks/>
          </p:cNvCxnSpPr>
          <p:nvPr/>
        </p:nvCxnSpPr>
        <p:spPr>
          <a:xfrm>
            <a:off x="6339690" y="4930579"/>
            <a:ext cx="1066477" cy="149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2499E54-8492-476D-A14B-4E9795A0A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5840"/>
          </a:xfrm>
        </p:spPr>
        <p:txBody>
          <a:bodyPr>
            <a:normAutofit fontScale="90000"/>
          </a:bodyPr>
          <a:lstStyle/>
          <a:p>
            <a:r>
              <a:rPr lang="en-US" dirty="0"/>
              <a:t>Binary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CF38D-A151-4F25-9D79-073F1726C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69642"/>
                <a:ext cx="4307384" cy="515555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Data set A with data (x, y) where y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2000" dirty="0"/>
                  <a:t> C={1, 2,…,6}</a:t>
                </a:r>
              </a:p>
              <a:p>
                <a:r>
                  <a:rPr lang="en-US" sz="2000" dirty="0"/>
                  <a:t>Randomly partition C into 2 equal seized subsets c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={1,3,4}, 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={2,5,6}</a:t>
                </a:r>
                <a:endParaRPr lang="en-US" sz="2000" baseline="-25000" dirty="0"/>
              </a:p>
              <a:p>
                <a:r>
                  <a:rPr lang="en-US" sz="2000" dirty="0"/>
                  <a:t>New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sz="2000" dirty="0"/>
                  <a:t>New dataset A’ (x, y,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(y))</a:t>
                </a:r>
              </a:p>
              <a:p>
                <a:r>
                  <a:rPr lang="en-US" sz="2000" dirty="0"/>
                  <a:t>New loss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0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𝐿𝑜𝑠𝑠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2000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sz="2000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0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000" dirty="0"/>
              </a:p>
              <a:p>
                <a:r>
                  <a:rPr lang="en-US" sz="2000" dirty="0"/>
                  <a:t>Intuition: instead of finding minimum features for classification, think about features that relate classes to each other.</a:t>
                </a:r>
                <a:endParaRPr lang="en-US" sz="2000" baseline="-25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ECF38D-A151-4F25-9D79-073F1726C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69642"/>
                <a:ext cx="4307384" cy="5155554"/>
              </a:xfrm>
              <a:blipFill>
                <a:blip r:embed="rId2"/>
                <a:stretch>
                  <a:fillRect l="-1275" t="-1300" r="-2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E4420BA-ECDD-4A5B-91C4-30BD98649CAF}"/>
              </a:ext>
            </a:extLst>
          </p:cNvPr>
          <p:cNvSpPr/>
          <p:nvPr/>
        </p:nvSpPr>
        <p:spPr>
          <a:xfrm>
            <a:off x="5762843" y="930966"/>
            <a:ext cx="221974" cy="206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E9B642-143B-4ADE-B2FF-58DB8E755A28}"/>
              </a:ext>
            </a:extLst>
          </p:cNvPr>
          <p:cNvSpPr/>
          <p:nvPr/>
        </p:nvSpPr>
        <p:spPr>
          <a:xfrm>
            <a:off x="6127277" y="930966"/>
            <a:ext cx="221974" cy="206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2401796-4FE4-42AC-8AA0-9A8DACB9132D}"/>
              </a:ext>
            </a:extLst>
          </p:cNvPr>
          <p:cNvSpPr/>
          <p:nvPr/>
        </p:nvSpPr>
        <p:spPr>
          <a:xfrm>
            <a:off x="6674833" y="1004558"/>
            <a:ext cx="182218" cy="1888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99493DB-82FD-428A-8256-243CA87707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5437435"/>
              </p:ext>
            </p:extLst>
          </p:nvPr>
        </p:nvGraphicFramePr>
        <p:xfrm>
          <a:off x="7139860" y="5568423"/>
          <a:ext cx="564858" cy="572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44633F2-FE26-4C99-8861-11CA893CD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1854800"/>
              </p:ext>
            </p:extLst>
          </p:nvPr>
        </p:nvGraphicFramePr>
        <p:xfrm>
          <a:off x="7139860" y="6140530"/>
          <a:ext cx="564858" cy="5721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Oval 10">
            <a:extLst>
              <a:ext uri="{FF2B5EF4-FFF2-40B4-BE49-F238E27FC236}">
                <a16:creationId xmlns:a16="http://schemas.microsoft.com/office/drawing/2014/main" id="{A3844420-51A5-4119-97DD-DD2925F2624F}"/>
              </a:ext>
            </a:extLst>
          </p:cNvPr>
          <p:cNvSpPr/>
          <p:nvPr/>
        </p:nvSpPr>
        <p:spPr>
          <a:xfrm>
            <a:off x="6674833" y="1330136"/>
            <a:ext cx="182218" cy="1888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368352-E8FC-41CD-9A49-FCC2FAE3D7CD}"/>
              </a:ext>
            </a:extLst>
          </p:cNvPr>
          <p:cNvSpPr/>
          <p:nvPr/>
        </p:nvSpPr>
        <p:spPr>
          <a:xfrm>
            <a:off x="6674833" y="1655714"/>
            <a:ext cx="182218" cy="18884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0EB7424-9A8A-4C64-A74A-576F75959EBE}"/>
              </a:ext>
            </a:extLst>
          </p:cNvPr>
          <p:cNvSpPr/>
          <p:nvPr/>
        </p:nvSpPr>
        <p:spPr>
          <a:xfrm>
            <a:off x="6674833" y="2006179"/>
            <a:ext cx="182218" cy="18884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ECC89CA-750D-41DC-84AB-D62222D94AE5}"/>
              </a:ext>
            </a:extLst>
          </p:cNvPr>
          <p:cNvSpPr/>
          <p:nvPr/>
        </p:nvSpPr>
        <p:spPr>
          <a:xfrm>
            <a:off x="6674833" y="2358613"/>
            <a:ext cx="182218" cy="1888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56A4C4A-72A3-4A56-8167-7159BF86F38F}"/>
              </a:ext>
            </a:extLst>
          </p:cNvPr>
          <p:cNvSpPr/>
          <p:nvPr/>
        </p:nvSpPr>
        <p:spPr>
          <a:xfrm>
            <a:off x="6674833" y="2758603"/>
            <a:ext cx="182218" cy="18884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C23C3D-009C-4E59-8C21-D21C1997A5D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5984817" y="1962980"/>
            <a:ext cx="142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591B5F-00ED-448E-9956-A60D3F1E9093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6349251" y="1165746"/>
            <a:ext cx="352267" cy="79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1FC8AC5-C166-4116-8109-9E9FFFF5C5C2}"/>
              </a:ext>
            </a:extLst>
          </p:cNvPr>
          <p:cNvCxnSpPr>
            <a:stCxn id="5" idx="3"/>
            <a:endCxn id="11" idx="3"/>
          </p:cNvCxnSpPr>
          <p:nvPr/>
        </p:nvCxnSpPr>
        <p:spPr>
          <a:xfrm flipV="1">
            <a:off x="6349251" y="1491324"/>
            <a:ext cx="352267" cy="471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3FEF1EA-5E9F-47B2-A5DE-82BB150EF759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>
          <a:xfrm flipV="1">
            <a:off x="6349251" y="1750136"/>
            <a:ext cx="325582" cy="212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E87B6E-45E1-4FC1-914B-8ED67612DDA0}"/>
              </a:ext>
            </a:extLst>
          </p:cNvPr>
          <p:cNvCxnSpPr>
            <a:stCxn id="5" idx="3"/>
            <a:endCxn id="13" idx="2"/>
          </p:cNvCxnSpPr>
          <p:nvPr/>
        </p:nvCxnSpPr>
        <p:spPr>
          <a:xfrm>
            <a:off x="6349251" y="1962980"/>
            <a:ext cx="325582" cy="13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6B6F09B-406A-44D3-9132-A030B1C77B95}"/>
              </a:ext>
            </a:extLst>
          </p:cNvPr>
          <p:cNvCxnSpPr>
            <a:stCxn id="5" idx="3"/>
            <a:endCxn id="14" idx="1"/>
          </p:cNvCxnSpPr>
          <p:nvPr/>
        </p:nvCxnSpPr>
        <p:spPr>
          <a:xfrm>
            <a:off x="6349251" y="1962980"/>
            <a:ext cx="352267" cy="4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5FB8D3-3912-469B-BFFA-F5803FB756AB}"/>
              </a:ext>
            </a:extLst>
          </p:cNvPr>
          <p:cNvCxnSpPr>
            <a:stCxn id="5" idx="3"/>
            <a:endCxn id="15" idx="1"/>
          </p:cNvCxnSpPr>
          <p:nvPr/>
        </p:nvCxnSpPr>
        <p:spPr>
          <a:xfrm>
            <a:off x="6349251" y="1962980"/>
            <a:ext cx="352267" cy="82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087A31E4-1DC5-40F6-866C-8191E2811719}"/>
              </a:ext>
            </a:extLst>
          </p:cNvPr>
          <p:cNvSpPr/>
          <p:nvPr/>
        </p:nvSpPr>
        <p:spPr>
          <a:xfrm>
            <a:off x="5762843" y="3898566"/>
            <a:ext cx="221974" cy="206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BE9149-F6CF-4CD9-B5CC-46BC26CC8126}"/>
              </a:ext>
            </a:extLst>
          </p:cNvPr>
          <p:cNvSpPr/>
          <p:nvPr/>
        </p:nvSpPr>
        <p:spPr>
          <a:xfrm>
            <a:off x="6127277" y="3898566"/>
            <a:ext cx="221974" cy="2064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41D90E3-B534-4F10-861B-0FA9E886CC0B}"/>
              </a:ext>
            </a:extLst>
          </p:cNvPr>
          <p:cNvSpPr/>
          <p:nvPr/>
        </p:nvSpPr>
        <p:spPr>
          <a:xfrm>
            <a:off x="7686433" y="3378158"/>
            <a:ext cx="182218" cy="1888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E211F19-B80E-4A73-AB8C-3BD77C93894D}"/>
              </a:ext>
            </a:extLst>
          </p:cNvPr>
          <p:cNvSpPr/>
          <p:nvPr/>
        </p:nvSpPr>
        <p:spPr>
          <a:xfrm>
            <a:off x="7686433" y="3703736"/>
            <a:ext cx="182218" cy="18884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2ABFD04-9405-4F28-A822-EFC15106892D}"/>
              </a:ext>
            </a:extLst>
          </p:cNvPr>
          <p:cNvSpPr/>
          <p:nvPr/>
        </p:nvSpPr>
        <p:spPr>
          <a:xfrm>
            <a:off x="7686433" y="4029314"/>
            <a:ext cx="182218" cy="188843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CCC2C47-77AD-4C23-8088-0C8B9FDB2E94}"/>
              </a:ext>
            </a:extLst>
          </p:cNvPr>
          <p:cNvSpPr/>
          <p:nvPr/>
        </p:nvSpPr>
        <p:spPr>
          <a:xfrm>
            <a:off x="7686433" y="4379779"/>
            <a:ext cx="182218" cy="18884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F77C960-9C52-4443-B26A-533CCD6B11F9}"/>
              </a:ext>
            </a:extLst>
          </p:cNvPr>
          <p:cNvSpPr/>
          <p:nvPr/>
        </p:nvSpPr>
        <p:spPr>
          <a:xfrm>
            <a:off x="7686433" y="4732213"/>
            <a:ext cx="182218" cy="188843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BBD6800-7500-4843-B137-4B54D6AFD399}"/>
              </a:ext>
            </a:extLst>
          </p:cNvPr>
          <p:cNvSpPr/>
          <p:nvPr/>
        </p:nvSpPr>
        <p:spPr>
          <a:xfrm>
            <a:off x="7686433" y="5132203"/>
            <a:ext cx="182218" cy="188843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75B2A9E-BD84-41D9-8210-1278448AA72B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5984817" y="4930580"/>
            <a:ext cx="1424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E49FB0-DA92-4F57-A84A-9EEE764E5646}"/>
              </a:ext>
            </a:extLst>
          </p:cNvPr>
          <p:cNvCxnSpPr>
            <a:cxnSpLocks/>
            <a:stCxn id="34" idx="3"/>
            <a:endCxn id="35" idx="3"/>
          </p:cNvCxnSpPr>
          <p:nvPr/>
        </p:nvCxnSpPr>
        <p:spPr>
          <a:xfrm flipV="1">
            <a:off x="6349251" y="3539346"/>
            <a:ext cx="1363867" cy="139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779F8F-DC3D-4495-9561-A0C190FC4901}"/>
              </a:ext>
            </a:extLst>
          </p:cNvPr>
          <p:cNvCxnSpPr>
            <a:stCxn id="34" idx="3"/>
            <a:endCxn id="36" idx="3"/>
          </p:cNvCxnSpPr>
          <p:nvPr/>
        </p:nvCxnSpPr>
        <p:spPr>
          <a:xfrm flipV="1">
            <a:off x="6349251" y="3864924"/>
            <a:ext cx="1363867" cy="106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31E9DC9-9250-417D-A74B-B616CEFC2153}"/>
              </a:ext>
            </a:extLst>
          </p:cNvPr>
          <p:cNvCxnSpPr>
            <a:cxnSpLocks/>
            <a:stCxn id="34" idx="3"/>
            <a:endCxn id="37" idx="2"/>
          </p:cNvCxnSpPr>
          <p:nvPr/>
        </p:nvCxnSpPr>
        <p:spPr>
          <a:xfrm flipV="1">
            <a:off x="6349251" y="4123736"/>
            <a:ext cx="1337182" cy="80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85B8B60-D806-488B-877D-F26D15C0AC88}"/>
              </a:ext>
            </a:extLst>
          </p:cNvPr>
          <p:cNvCxnSpPr>
            <a:stCxn id="34" idx="3"/>
            <a:endCxn id="38" idx="2"/>
          </p:cNvCxnSpPr>
          <p:nvPr/>
        </p:nvCxnSpPr>
        <p:spPr>
          <a:xfrm flipV="1">
            <a:off x="6349251" y="4474201"/>
            <a:ext cx="1337182" cy="45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C1F3A5-F0EE-4AEE-A58A-2B4ECD4D11DD}"/>
              </a:ext>
            </a:extLst>
          </p:cNvPr>
          <p:cNvCxnSpPr>
            <a:stCxn id="34" idx="3"/>
            <a:endCxn id="39" idx="1"/>
          </p:cNvCxnSpPr>
          <p:nvPr/>
        </p:nvCxnSpPr>
        <p:spPr>
          <a:xfrm flipV="1">
            <a:off x="6349251" y="4759868"/>
            <a:ext cx="1363867" cy="170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879E76-16A6-4133-972F-914550145812}"/>
              </a:ext>
            </a:extLst>
          </p:cNvPr>
          <p:cNvCxnSpPr>
            <a:stCxn id="34" idx="3"/>
            <a:endCxn id="40" idx="1"/>
          </p:cNvCxnSpPr>
          <p:nvPr/>
        </p:nvCxnSpPr>
        <p:spPr>
          <a:xfrm>
            <a:off x="6349251" y="4930580"/>
            <a:ext cx="1363867" cy="22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>
            <a:extLst>
              <a:ext uri="{FF2B5EF4-FFF2-40B4-BE49-F238E27FC236}">
                <a16:creationId xmlns:a16="http://schemas.microsoft.com/office/drawing/2014/main" id="{F44A87F4-1747-4B92-B389-9D29DE15DE3D}"/>
              </a:ext>
            </a:extLst>
          </p:cNvPr>
          <p:cNvSpPr/>
          <p:nvPr/>
        </p:nvSpPr>
        <p:spPr>
          <a:xfrm rot="5400000">
            <a:off x="7751100" y="3152370"/>
            <a:ext cx="46800" cy="2945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e 58">
            <a:extLst>
              <a:ext uri="{FF2B5EF4-FFF2-40B4-BE49-F238E27FC236}">
                <a16:creationId xmlns:a16="http://schemas.microsoft.com/office/drawing/2014/main" id="{706EA2E2-1AC4-48CD-9CC3-59BDC5877BD2}"/>
              </a:ext>
            </a:extLst>
          </p:cNvPr>
          <p:cNvSpPr/>
          <p:nvPr/>
        </p:nvSpPr>
        <p:spPr>
          <a:xfrm rot="5400000">
            <a:off x="7398887" y="5502086"/>
            <a:ext cx="46800" cy="2945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A88CE8A2-7033-4448-AC94-26A768AC7061}"/>
              </a:ext>
            </a:extLst>
          </p:cNvPr>
          <p:cNvSpPr/>
          <p:nvPr/>
        </p:nvSpPr>
        <p:spPr>
          <a:xfrm rot="16200000">
            <a:off x="7751998" y="5223748"/>
            <a:ext cx="46800" cy="2945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61A2680D-EFF2-4B7B-9734-FE289CA40803}"/>
              </a:ext>
            </a:extLst>
          </p:cNvPr>
          <p:cNvSpPr/>
          <p:nvPr/>
        </p:nvSpPr>
        <p:spPr>
          <a:xfrm rot="16200000">
            <a:off x="7398888" y="6501512"/>
            <a:ext cx="46800" cy="2945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Arrow: Left-Right 62">
            <a:extLst>
              <a:ext uri="{FF2B5EF4-FFF2-40B4-BE49-F238E27FC236}">
                <a16:creationId xmlns:a16="http://schemas.microsoft.com/office/drawing/2014/main" id="{5EDF1EC8-491D-4FC1-903C-9DBE15603D83}"/>
              </a:ext>
            </a:extLst>
          </p:cNvPr>
          <p:cNvSpPr/>
          <p:nvPr/>
        </p:nvSpPr>
        <p:spPr>
          <a:xfrm>
            <a:off x="7072538" y="1825358"/>
            <a:ext cx="364434" cy="1376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18D128-5F89-4520-B084-FD6024C16A11}"/>
                  </a:ext>
                </a:extLst>
              </p:cNvPr>
              <p:cNvSpPr txBox="1"/>
              <p:nvPr/>
            </p:nvSpPr>
            <p:spPr>
              <a:xfrm>
                <a:off x="7569544" y="1691081"/>
                <a:ext cx="13274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Loss(y, f</a:t>
                </a:r>
                <a14:m>
                  <m:oMath xmlns:m="http://schemas.openxmlformats.org/officeDocument/2006/math">
                    <m:r>
                      <a:rPr lang="en-US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(x))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0418D128-5F89-4520-B084-FD6024C16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544" y="1691081"/>
                <a:ext cx="1327479" cy="369332"/>
              </a:xfrm>
              <a:prstGeom prst="rect">
                <a:avLst/>
              </a:prstGeom>
              <a:blipFill>
                <a:blip r:embed="rId5"/>
                <a:stretch>
                  <a:fillRect l="-4147" t="-8197" r="-414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Arrow: Left-Right 64">
            <a:extLst>
              <a:ext uri="{FF2B5EF4-FFF2-40B4-BE49-F238E27FC236}">
                <a16:creationId xmlns:a16="http://schemas.microsoft.com/office/drawing/2014/main" id="{2B8EB69C-9534-4D88-8189-580B52D70B9E}"/>
              </a:ext>
            </a:extLst>
          </p:cNvPr>
          <p:cNvSpPr/>
          <p:nvPr/>
        </p:nvSpPr>
        <p:spPr>
          <a:xfrm>
            <a:off x="8077552" y="4227033"/>
            <a:ext cx="364434" cy="1376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94DCB5-83D5-407E-8AE5-9CC6044EDB03}"/>
                  </a:ext>
                </a:extLst>
              </p:cNvPr>
              <p:cNvSpPr txBox="1"/>
              <p:nvPr/>
            </p:nvSpPr>
            <p:spPr>
              <a:xfrm>
                <a:off x="8574558" y="4092756"/>
                <a:ext cx="26282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B94DCB5-83D5-407E-8AE5-9CC6044E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58" y="4092756"/>
                <a:ext cx="2628284" cy="369332"/>
              </a:xfrm>
              <a:prstGeom prst="rect">
                <a:avLst/>
              </a:prstGeom>
              <a:blipFill>
                <a:blip r:embed="rId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Arrow: Left-Right 66">
            <a:extLst>
              <a:ext uri="{FF2B5EF4-FFF2-40B4-BE49-F238E27FC236}">
                <a16:creationId xmlns:a16="http://schemas.microsoft.com/office/drawing/2014/main" id="{11194D49-ED90-4B4E-A824-A6F20669DDDB}"/>
              </a:ext>
            </a:extLst>
          </p:cNvPr>
          <p:cNvSpPr/>
          <p:nvPr/>
        </p:nvSpPr>
        <p:spPr>
          <a:xfrm>
            <a:off x="8077552" y="6090141"/>
            <a:ext cx="364434" cy="1376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896CC1B-CABA-4F29-83AA-2F97338DA2D7}"/>
                  </a:ext>
                </a:extLst>
              </p:cNvPr>
              <p:cNvSpPr txBox="1"/>
              <p:nvPr/>
            </p:nvSpPr>
            <p:spPr>
              <a:xfrm>
                <a:off x="8574558" y="5955864"/>
                <a:ext cx="2136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896CC1B-CABA-4F29-83AA-2F97338DA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558" y="5955864"/>
                <a:ext cx="2136803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00C6BA84-19D0-4870-BCA1-07FB9E16F805}"/>
              </a:ext>
            </a:extLst>
          </p:cNvPr>
          <p:cNvSpPr txBox="1"/>
          <p:nvPr/>
        </p:nvSpPr>
        <p:spPr>
          <a:xfrm>
            <a:off x="9448034" y="493620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371592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2DE7F63-1C15-4FB7-B0E6-FAC4E9987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347" y="1848572"/>
            <a:ext cx="5279888" cy="46759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19CDC5-E8B1-4D1B-9839-2F166609C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682" y="1848572"/>
            <a:ext cx="5178421" cy="4637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6FDEED3-5286-45F8-B06C-0D00688AB5B8}"/>
              </a:ext>
            </a:extLst>
          </p:cNvPr>
          <p:cNvSpPr txBox="1"/>
          <p:nvPr/>
        </p:nvSpPr>
        <p:spPr>
          <a:xfrm>
            <a:off x="7243644" y="1663906"/>
            <a:ext cx="414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 test error  - fine tuning all layers on 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D003CD-8E30-40F1-84AB-7943656EBDAC}"/>
              </a:ext>
            </a:extLst>
          </p:cNvPr>
          <p:cNvSpPr txBox="1"/>
          <p:nvPr/>
        </p:nvSpPr>
        <p:spPr>
          <a:xfrm>
            <a:off x="2075329" y="1663906"/>
            <a:ext cx="3749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error - fine tuning all layers on 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51708-85D5-4BC6-A221-CA701F5B6CC7}"/>
              </a:ext>
            </a:extLst>
          </p:cNvPr>
          <p:cNvSpPr txBox="1"/>
          <p:nvPr/>
        </p:nvSpPr>
        <p:spPr>
          <a:xfrm>
            <a:off x="1376083" y="479611"/>
            <a:ext cx="9632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CIFAR100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(50 classes), fine tune on B (50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binary classifier (25/25) with loss weight B + normal 50-class classifier with loss weight 1 - B</a:t>
            </a:r>
          </a:p>
        </p:txBody>
      </p:sp>
    </p:spTree>
    <p:extLst>
      <p:ext uri="{BB962C8B-B14F-4D97-AF65-F5344CB8AC3E}">
        <p14:creationId xmlns:p14="http://schemas.microsoft.com/office/powerpoint/2010/main" val="68698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15DB4-7D1A-47CC-82F1-9347C6A5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tail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1F051-0D32-48AF-AC67-7DABFF620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58817" cy="4351338"/>
          </a:xfrm>
        </p:spPr>
        <p:txBody>
          <a:bodyPr/>
          <a:lstStyle/>
          <a:p>
            <a:r>
              <a:rPr lang="en-US" dirty="0"/>
              <a:t>Reduce dataset B by 10 (600/class -&gt; 60/class)</a:t>
            </a:r>
          </a:p>
          <a:p>
            <a:r>
              <a:rPr lang="en-US" dirty="0"/>
              <a:t>Fine tune Network A on 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4048BF-FF8D-402F-BA40-1C21F7FDD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975" y="1690688"/>
            <a:ext cx="5184658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05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819FF4-D4DC-47EF-B7A4-935BD0925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6" y="2396774"/>
            <a:ext cx="4755777" cy="43071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3783FB-6407-43E2-966B-39EC589D23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07" y="2447365"/>
            <a:ext cx="6616597" cy="411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177F35-09A4-48DA-9054-54BB5DE3B0B4}"/>
              </a:ext>
            </a:extLst>
          </p:cNvPr>
          <p:cNvSpPr txBox="1"/>
          <p:nvPr/>
        </p:nvSpPr>
        <p:spPr>
          <a:xfrm>
            <a:off x="735627" y="658906"/>
            <a:ext cx="9632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CIFAR100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(50 classes), fine tune on B (50 classes)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1-10 binary classifiers with loss weight B + normal 50-class classifier with loss weight 1 - B</a:t>
            </a:r>
          </a:p>
        </p:txBody>
      </p:sp>
    </p:spTree>
    <p:extLst>
      <p:ext uri="{BB962C8B-B14F-4D97-AF65-F5344CB8AC3E}">
        <p14:creationId xmlns:p14="http://schemas.microsoft.com/office/powerpoint/2010/main" val="2978721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104D-7DFB-44B8-A33B-B6C65110E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618B0-D3E3-4C6A-A14B-F9F1C5204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04252" cy="4351338"/>
          </a:xfrm>
        </p:spPr>
        <p:txBody>
          <a:bodyPr/>
          <a:lstStyle/>
          <a:p>
            <a:r>
              <a:rPr lang="en-US" dirty="0" err="1"/>
              <a:t>Ebird</a:t>
            </a:r>
            <a:r>
              <a:rPr lang="en-US" dirty="0"/>
              <a:t>/</a:t>
            </a:r>
            <a:r>
              <a:rPr lang="en-US" dirty="0" err="1"/>
              <a:t>imagenet</a:t>
            </a:r>
            <a:endParaRPr lang="en-US" dirty="0"/>
          </a:p>
          <a:p>
            <a:r>
              <a:rPr lang="en-US" dirty="0"/>
              <a:t>Investigate images that the Binary classifier trained network does better</a:t>
            </a:r>
          </a:p>
          <a:p>
            <a:r>
              <a:rPr lang="en-US" dirty="0"/>
              <a:t>Look at </a:t>
            </a:r>
            <a:r>
              <a:rPr lang="en-US" dirty="0" err="1"/>
              <a:t>softmax</a:t>
            </a:r>
            <a:r>
              <a:rPr lang="en-US" dirty="0"/>
              <a:t> output for those images</a:t>
            </a:r>
          </a:p>
          <a:p>
            <a:r>
              <a:rPr lang="en-US" dirty="0"/>
              <a:t>Replications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214166-0C1A-4F04-8C0B-2A396B1F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91" y="2789583"/>
            <a:ext cx="4539654" cy="3662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EC1CB-D7F9-4897-BFB7-A5249DDE6A44}"/>
              </a:ext>
            </a:extLst>
          </p:cNvPr>
          <p:cNvSpPr txBox="1"/>
          <p:nvPr/>
        </p:nvSpPr>
        <p:spPr>
          <a:xfrm>
            <a:off x="7822096" y="2464905"/>
            <a:ext cx="2706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Initial ImageNet100 results</a:t>
            </a:r>
          </a:p>
        </p:txBody>
      </p:sp>
    </p:spTree>
    <p:extLst>
      <p:ext uri="{BB962C8B-B14F-4D97-AF65-F5344CB8AC3E}">
        <p14:creationId xmlns:p14="http://schemas.microsoft.com/office/powerpoint/2010/main" val="4134829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298</Words>
  <Application>Microsoft Office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Maximizing Feature Extraction in DenseNet for Transfer Learning</vt:lpstr>
      <vt:lpstr>PowerPoint Presentation</vt:lpstr>
      <vt:lpstr>How transferable are features with depth</vt:lpstr>
      <vt:lpstr>Results I</vt:lpstr>
      <vt:lpstr>Binary Classifier</vt:lpstr>
      <vt:lpstr>PowerPoint Presentation</vt:lpstr>
      <vt:lpstr>Long tail distribution</vt:lpstr>
      <vt:lpstr>PowerPoint Presentation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AYON BORTHAKUR</dc:creator>
  <cp:lastModifiedBy>AYON BORTHAKUR</cp:lastModifiedBy>
  <cp:revision>65</cp:revision>
  <dcterms:created xsi:type="dcterms:W3CDTF">2017-10-28T21:46:59Z</dcterms:created>
  <dcterms:modified xsi:type="dcterms:W3CDTF">2017-11-07T19:36:42Z</dcterms:modified>
</cp:coreProperties>
</file>